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7" r:id="rId3"/>
    <p:sldId id="304" r:id="rId4"/>
    <p:sldId id="278" r:id="rId5"/>
    <p:sldId id="275" r:id="rId6"/>
    <p:sldId id="281" r:id="rId7"/>
    <p:sldId id="291" r:id="rId8"/>
    <p:sldId id="292" r:id="rId9"/>
    <p:sldId id="293" r:id="rId10"/>
    <p:sldId id="282" r:id="rId11"/>
    <p:sldId id="283" r:id="rId12"/>
    <p:sldId id="284" r:id="rId13"/>
    <p:sldId id="285" r:id="rId14"/>
    <p:sldId id="321" r:id="rId15"/>
    <p:sldId id="286" r:id="rId16"/>
    <p:sldId id="287" r:id="rId17"/>
    <p:sldId id="288" r:id="rId18"/>
    <p:sldId id="289" r:id="rId19"/>
    <p:sldId id="290" r:id="rId20"/>
    <p:sldId id="272" r:id="rId21"/>
  </p:sldIdLst>
  <p:sldSz cx="12192000" cy="6858000"/>
  <p:notesSz cx="6858000" cy="9144000"/>
  <p:embeddedFontLst>
    <p:embeddedFont>
      <p:font typeface="Arial Black" panose="020B0A04020102020204" pitchFamily="34" charset="0"/>
      <p:bold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Calibri Light" panose="020F0302020204030204" charset="0"/>
      <p:regular r:id="rId30"/>
      <p:italic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70"/>
    <a:srgbClr val="2D3091"/>
    <a:srgbClr val="28903B"/>
    <a:srgbClr val="F26520"/>
    <a:srgbClr val="00AEEF"/>
    <a:srgbClr val="0173BC"/>
    <a:srgbClr val="662D91"/>
    <a:srgbClr val="BD1A8D"/>
    <a:srgbClr val="652D90"/>
    <a:srgbClr val="E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52" autoAdjust="0"/>
    <p:restoredTop sz="94660"/>
  </p:normalViewPr>
  <p:slideViewPr>
    <p:cSldViewPr showGuides="1">
      <p:cViewPr varScale="1">
        <p:scale>
          <a:sx n="87" d="100"/>
          <a:sy n="87" d="100"/>
        </p:scale>
        <p:origin x="866" y="68"/>
      </p:cViewPr>
      <p:guideLst>
        <p:guide orient="horz" pos="2198"/>
        <p:guide pos="3840"/>
        <p:guide pos="5201"/>
        <p:guide pos="710"/>
        <p:guide orient="horz" pos="1457"/>
        <p:guide orient="horz" pos="20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阴影条_1"/>
          <p:cNvGrpSpPr/>
          <p:nvPr userDrawn="1"/>
        </p:nvGrpSpPr>
        <p:grpSpPr>
          <a:xfrm flipV="1">
            <a:off x="983656" y="14330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 userDrawn="1"/>
        </p:nvGrpSpPr>
        <p:grpSpPr>
          <a:xfrm>
            <a:off x="983656" y="5589240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EEEE"/>
            </a:gs>
            <a:gs pos="29000">
              <a:srgbClr val="E4E4E4"/>
            </a:gs>
            <a:gs pos="9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blog.csdn.net/qq_40946921/article/details/9968448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ED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8BC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43719" y="332105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6" name="Oval 34_1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924092" y="4257092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996100" y="422108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032104" y="411307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571709" y="3174631"/>
            <a:ext cx="215770" cy="2157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677" y="4224663"/>
            <a:ext cx="215770" cy="2157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14340" y="4045370"/>
            <a:ext cx="293728" cy="29372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580093" y="321901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7032104" y="440110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610908" y="3691880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6763308" y="3844280"/>
            <a:ext cx="215770" cy="215770"/>
          </a:xfrm>
          <a:prstGeom prst="ellipse">
            <a:avLst/>
          </a:prstGeom>
          <a:solidFill>
            <a:srgbClr val="652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15708" y="3996680"/>
            <a:ext cx="215770" cy="21577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068108" y="404106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7220508" y="419346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342093" y="4161039"/>
            <a:ext cx="215770" cy="2157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6564052" y="4041068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347774" y="3860794"/>
            <a:ext cx="144270" cy="1442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059996" y="3609020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807968" y="3392996"/>
            <a:ext cx="215770" cy="21577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960368" y="35453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112768" y="369779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6265168" y="38501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417568" y="4002596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569968" y="4046984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722368" y="4199384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6924092" y="4401108"/>
            <a:ext cx="117122" cy="11712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027168" y="4504184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760586" y="4013194"/>
            <a:ext cx="127502" cy="127502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6004502" y="3589530"/>
            <a:ext cx="127502" cy="127502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165286" y="3750314"/>
            <a:ext cx="110734" cy="110734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569968" y="4154996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7284132" y="4257092"/>
            <a:ext cx="88522" cy="88522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7372908" y="4345868"/>
            <a:ext cx="215770" cy="2157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50206" y="4523166"/>
            <a:ext cx="165974" cy="1659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6605719" y="4236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7068108" y="4149080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7" name="阴影条_1"/>
          <p:cNvGrpSpPr/>
          <p:nvPr/>
        </p:nvGrpSpPr>
        <p:grpSpPr>
          <a:xfrm flipV="1">
            <a:off x="983656" y="22252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/>
        </p:nvGrpSpPr>
        <p:grpSpPr>
          <a:xfrm>
            <a:off x="983656" y="4761419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box1"/>
          <p:cNvSpPr/>
          <p:nvPr/>
        </p:nvSpPr>
        <p:spPr>
          <a:xfrm>
            <a:off x="-11324" y="2312988"/>
            <a:ext cx="12192000" cy="244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43572" y="2888940"/>
            <a:ext cx="824491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每周汇报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039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5885" y="5019675"/>
            <a:ext cx="321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第三小组</a:t>
            </a:r>
            <a:endParaRPr lang="zh-CN" altLang="en-US" sz="2400" b="1"/>
          </a:p>
          <a:p>
            <a:r>
              <a:rPr lang="zh-CN" altLang="en-US" sz="2400" b="1"/>
              <a:t>陈俊浩、邓景灏、蒋瑞、廖梓钧、徐煊玮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4948" y="283279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蒋瑞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学习使用第三方库进行简单网页的爬取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3656" y="1362695"/>
            <a:ext cx="372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安装配置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PyCharm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，学习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Python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基础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 descr="s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0205" y="1858010"/>
            <a:ext cx="7064375" cy="394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4948" y="283279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蒋瑞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349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eclipse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上配置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Python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开发环境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 descr="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0" y="1730375"/>
            <a:ext cx="7239000" cy="392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4948" y="283279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蒋瑞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了解了几个比较常用的网页标记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3656" y="136269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了解网页的结构，为以后爬取网页做准备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 descr="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1849755"/>
            <a:ext cx="10058400" cy="4167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5298051" y="573651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盛久飞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498473" y="1439574"/>
            <a:ext cx="37804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本周我主要是针对数据进行分析，我们用</a:t>
            </a:r>
            <a:r>
              <a:rPr lang="en-US" altLang="zh-CN" dirty="0"/>
              <a:t>python</a:t>
            </a:r>
            <a:r>
              <a:rPr lang="zh-CN" altLang="en-US" dirty="0"/>
              <a:t>爬虫从雪球网上获取网页数据，通过上述爬取结果，我们可以发现每一个</a:t>
            </a:r>
            <a:r>
              <a:rPr lang="zh-CN" altLang="en-US" dirty="0">
                <a:solidFill>
                  <a:srgbClr val="FF0000"/>
                </a:solidFill>
              </a:rPr>
              <a:t>&lt;p&gt;&lt;a&gt;股票&lt;/a&gt;评论&lt;/p&gt;</a:t>
            </a:r>
            <a:r>
              <a:rPr lang="zh-CN" altLang="en-US" dirty="0"/>
              <a:t>中都是用户的评论信息，所以我们只需要遍历这个层叠样式表里面的每一个</a:t>
            </a:r>
            <a:r>
              <a:rPr lang="zh-CN" altLang="en-US" dirty="0">
                <a:solidFill>
                  <a:srgbClr val="FF0000"/>
                </a:solidFill>
              </a:rPr>
              <a:t>&lt;p&gt;&lt;a&gt;股票&lt;/a&gt;评论&lt;/p&gt;</a:t>
            </a:r>
            <a:r>
              <a:rPr lang="zh-CN" altLang="en-US" dirty="0"/>
              <a:t>就能获取到当前股票的所有的评论。</a:t>
            </a:r>
            <a:endParaRPr lang="zh-CN" altLang="en-US" dirty="0"/>
          </a:p>
          <a:p>
            <a:r>
              <a:rPr lang="zh-CN" altLang="en-US" dirty="0"/>
              <a:t>我的思路是通过正则表达式对每一个这样的例句进行评论的获取，由于对</a:t>
            </a:r>
            <a:r>
              <a:rPr lang="en-US" altLang="zh-CN" dirty="0"/>
              <a:t>JAVA</a:t>
            </a:r>
            <a:r>
              <a:rPr lang="zh-CN" altLang="en-US" dirty="0"/>
              <a:t>语言的使用正则表达式还不是很熟悉，所以还在学习中。</a:t>
            </a:r>
            <a:endParaRPr lang="zh-CN" altLang="en-US" dirty="0"/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837565" y="1111250"/>
            <a:ext cx="6256655" cy="4098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邓景灏本周进度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rgbClr val="E7E6E6">
                    <a:lumMod val="10000"/>
                  </a:srgbClr>
                </a:solidFill>
                <a:latin typeface="+mn-ea"/>
              </a:rPr>
              <a:t>.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3656" y="1362695"/>
            <a:ext cx="95462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1.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学习制作爬虫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没有经验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)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先找了个教程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hlinkClick r:id="rId1"/>
              </a:rPr>
              <a:t>https://blog.csdn.net/qq_40946921/article/details/99684483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按照上面提示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大致步骤如下：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①找到获取评论的请求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F12-network-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先清空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打开评论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-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搜索评论关键词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-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找到请求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②模拟这个请求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直接复制粘贴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headers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params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（初学直接全复制，其实要精简，有很多无用参数）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③写代码（抄代码）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srgbClr val="E7E6E6">
                    <a:lumMod val="25000"/>
                  </a:srgbClr>
                </a:solidFill>
                <a:latin typeface="+mn-ea"/>
              </a:rPr>
              <a:t>邓景灏本周进度</a:t>
            </a:r>
            <a:endParaRPr lang="zh-CN" altLang="en-US" sz="3600" dirty="0">
              <a:solidFill>
                <a:srgbClr val="E7E6E6">
                  <a:lumMod val="25000"/>
                </a:srgbClr>
              </a:solidFill>
              <a:latin typeface="+mn-ea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E7E6E6">
                    <a:lumMod val="10000"/>
                  </a:srgbClr>
                </a:solidFill>
                <a:latin typeface="+mn-ea"/>
              </a:rPr>
              <a:t>本周的最终代码，问题还有不少，解决的问题也不少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56" y="840754"/>
            <a:ext cx="9370945" cy="5292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srgbClr val="E7E6E6">
                    <a:lumMod val="25000"/>
                  </a:srgbClr>
                </a:solidFill>
                <a:latin typeface="+mn-ea"/>
              </a:rPr>
              <a:t>邓景灏本周进度</a:t>
            </a:r>
            <a:endParaRPr lang="zh-CN" altLang="en-US" sz="3600" dirty="0">
              <a:solidFill>
                <a:srgbClr val="E7E6E6">
                  <a:lumMod val="25000"/>
                </a:srgbClr>
              </a:solidFill>
              <a:latin typeface="+mn-ea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E7E6E6">
                    <a:lumMod val="10000"/>
                  </a:srgbClr>
                </a:solidFill>
                <a:latin typeface="+mn-ea"/>
              </a:rPr>
              <a:t>显然，还有一些标签，图片等没搞好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56" y="1022748"/>
            <a:ext cx="9144783" cy="445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srgbClr val="E7E6E6">
                    <a:lumMod val="25000"/>
                  </a:srgbClr>
                </a:solidFill>
                <a:latin typeface="+mn-ea"/>
              </a:rPr>
              <a:t>邓景灏本周进度</a:t>
            </a:r>
            <a:endParaRPr lang="zh-CN" altLang="en-US" sz="3600" dirty="0">
              <a:solidFill>
                <a:srgbClr val="E7E6E6">
                  <a:lumMod val="25000"/>
                </a:srgbClr>
              </a:solidFill>
              <a:latin typeface="+mn-ea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E7E6E6">
                    <a:lumMod val="10000"/>
                  </a:srgbClr>
                </a:solidFill>
                <a:latin typeface="+mn-ea"/>
              </a:rPr>
              <a:t>显然，还有一些标签，图片等没搞好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562" y="-749"/>
            <a:ext cx="920062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srgbClr val="E7E6E6">
                    <a:lumMod val="25000"/>
                  </a:srgbClr>
                </a:solidFill>
                <a:latin typeface="+mn-ea"/>
              </a:rPr>
              <a:t>邓景灏本周进度</a:t>
            </a:r>
            <a:endParaRPr lang="zh-CN" altLang="en-US" sz="3600" dirty="0">
              <a:solidFill>
                <a:srgbClr val="E7E6E6">
                  <a:lumMod val="25000"/>
                </a:srgbClr>
              </a:solidFill>
              <a:latin typeface="+mn-ea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3656" y="1362695"/>
            <a:ext cx="5493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待解决的问题：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</a:rPr>
              <a:t>爬取的评论带有标签的符号，也有一些是图片的标签</a:t>
            </a:r>
            <a:endParaRPr lang="en-US" altLang="zh-CN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</a:rPr>
              <a:t>已实现：</a:t>
            </a:r>
            <a:endParaRPr lang="en-US" altLang="zh-CN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</a:rPr>
              <a:t>指定股票的代码即可爬评论，可按时间或者热度筛选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ED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8BC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43719" y="332105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6" name="Oval 34_1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924092" y="4257092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996100" y="422108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032104" y="411307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571709" y="3174631"/>
            <a:ext cx="215770" cy="2157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677" y="4224663"/>
            <a:ext cx="215770" cy="2157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14340" y="4045370"/>
            <a:ext cx="293728" cy="29372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580093" y="321901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7032104" y="440110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610908" y="3691880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6763308" y="3844280"/>
            <a:ext cx="215770" cy="215770"/>
          </a:xfrm>
          <a:prstGeom prst="ellipse">
            <a:avLst/>
          </a:prstGeom>
          <a:solidFill>
            <a:srgbClr val="652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15708" y="3996680"/>
            <a:ext cx="215770" cy="21577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068108" y="404106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7220508" y="419346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342093" y="4161039"/>
            <a:ext cx="215770" cy="2157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6564052" y="4041068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347774" y="3860794"/>
            <a:ext cx="144270" cy="1442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059996" y="3609020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807968" y="3392996"/>
            <a:ext cx="215770" cy="21577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960368" y="35453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112768" y="369779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6265168" y="38501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417568" y="4002596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569968" y="4046984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722368" y="4199384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6924092" y="4401108"/>
            <a:ext cx="117122" cy="11712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027168" y="4504184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760586" y="4013194"/>
            <a:ext cx="127502" cy="127502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6004502" y="3589530"/>
            <a:ext cx="127502" cy="127502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165286" y="3750314"/>
            <a:ext cx="110734" cy="110734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569968" y="4154996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7284132" y="4257092"/>
            <a:ext cx="88522" cy="88522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7372908" y="4345868"/>
            <a:ext cx="215770" cy="2157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50206" y="4523166"/>
            <a:ext cx="165974" cy="1659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6605719" y="4236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7068108" y="4149080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grpSp>
        <p:nvGrpSpPr>
          <p:cNvPr id="7" name="阴影条_1"/>
          <p:cNvGrpSpPr/>
          <p:nvPr/>
        </p:nvGrpSpPr>
        <p:grpSpPr>
          <a:xfrm flipV="1">
            <a:off x="983656" y="22252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Black" panose="020B0A04020102020204" pitchFamily="34" charset="0"/>
              </a:endParaRPr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/>
        </p:nvGrpSpPr>
        <p:grpSpPr>
          <a:xfrm>
            <a:off x="983656" y="4761419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Black" panose="020B0A04020102020204" pitchFamily="34" charset="0"/>
              </a:endParaRPr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box1"/>
          <p:cNvSpPr/>
          <p:nvPr/>
        </p:nvSpPr>
        <p:spPr>
          <a:xfrm>
            <a:off x="-11324" y="2312988"/>
            <a:ext cx="12192000" cy="244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43572" y="2888940"/>
            <a:ext cx="8244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Roboto Th" pitchFamily="2" charset="0"/>
              </a:rPr>
              <a:t>THANK YOU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汉仪家书简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039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23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1.04167E-6 0 L -0.46953 -0.745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7" y="-3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2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0.01181 L 0.4155 -0.765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38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2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0.0007 L 0.64675 0.872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88" y="43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2300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0.003 0.0007 L -0.0095 0.900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45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23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Motion origin="layout" path="M -0.00013 0.0007 L -0.36888 0.7451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8" y="372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23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925 -0.01041 L -0.17825 -0.8159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40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2300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0.00013 -0.00486 L -0.18594 0.8280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416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300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0.003 -0.01041 L -0.3543 -0.8361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65" y="-412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2300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Motion origin="layout" path="M -0.00013 -0.03264 L 0.20925 0.8229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427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-2.22222E-6 L 0.32096 0.6055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99" y="290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23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Motion origin="layout" path="M 0.01237 -0.01597 L 0.37513 -1.0094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38" y="-4967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2300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Motion origin="layout" path="M 0.00925 -0.02708 L -0.56107 0.7493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16" y="388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23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-3.7037E-6 L 0.14688 -0.87222 L 0.32813 -1.07777 " pathEditMode="relative" rAng="0" ptsTypes="AAA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5388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indefinite" accel="2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325 0.0118 L 0.36263 -0.8794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4" y="-4456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accel="2300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Motion origin="layout" path="M -0.00325 0.0118 L -0.05677 -0.89514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4534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0" presetClass="path" presetSubtype="0" repeatCount="indefinite" accel="2300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Motion origin="layout" path="M 4.79167E-6 -4.07407E-6 L -0.13424 0.78356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4224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23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79167E-6 -4.07407E-6 L 0.07774 0.84537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4645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0" presetClass="path" presetSubtype="0" repeatCount="indefinite" accel="2300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animMotion origin="layout" path="M -0.00325 0.0118 L -0.29075 0.73102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3594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repeatCount="indefinite" fill="hold" grpId="1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2300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animMotion origin="layout" path="M -0.00325 0.0118 L 0.01341 0.87801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4331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1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repeatCount="indefinite" accel="23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325 0.0118 L -0.24049 -0.84908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2" y="-4305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accel="23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Motion origin="layout" path="M -0.00325 0.01181 L -0.00495 -0.91852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652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repeatCount="indefinite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repeatCount="indefinite" accel="23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Motion origin="layout" path="M -0.00325 0.0118 L 0.08138 -0.98033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2" y="-49606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repeatCount="indefinite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3.7037E-7 L 0.06888 -1.14444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57222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0" presetClass="path" presetSubtype="0" repeatCount="indefinite" accel="2300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animMotion origin="layout" path="M -0.00325 0.01181 L 0.16563 -0.99861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50532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indefinite" fill="hold" grpId="1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325 0.01181 L 0.12656 -1.03657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5243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0" presetClass="path" presetSubtype="0" repeatCount="indefinite" accel="23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animMotion origin="layout" path="M -0.00325 0.0118 L -0.20495 -1.09561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-5537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repeatCount="indefinite" fill="hold" grpId="1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accel="2300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animMotion origin="layout" path="M -0.00325 0.01181 L -0.3651 -0.98125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4965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1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0" presetClass="path" presetSubtype="0" repeatCount="indefinite" accel="2300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animMotion origin="layout" path="M -0.00325 0.01181 L -0.25052 -1.08218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-5469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ntr" presetSubtype="0" repeatCount="indefinite" fill="hold" grpId="1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0" presetClass="path" presetSubtype="0" repeatCount="indefinite" accel="23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326 0.0118 L -0.1892 -1.14653 " pathEditMode="relative" rAng="0" ptsTypes="AA">
                                      <p:cBhvr>
                                        <p:cTn id="1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-5791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ntr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0" presetClass="path" presetSubtype="0" repeatCount="indefinite" accel="2300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animMotion origin="layout" path="M -0.09245 -0.17106 L -0.1892 -1.14652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-48773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indefinite" fill="hold" grpId="1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0" presetClass="path" presetSubtype="0" repeatCount="indefinite" accel="2300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animMotion origin="layout" path="M -1.04167E-6 -2.59259E-6 L -0.24492 -1.03541 " pathEditMode="relative" rAng="0" ptsTypes="AA">
                                      <p:cBhvr>
                                        <p:cTn id="1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3" y="-51782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ntr" presetSubtype="0" repeatCount="indefinite" fill="hold" grpId="1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0" presetClass="path" presetSubtype="0" repeatCount="indefinite" accel="23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04167E-6 -4.07407E-6 L -0.3194 -1.09421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7" y="-54722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-2.96296E-6 L -0.41706 -1.07754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59" y="-53889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0" presetClass="path" presetSubtype="0" repeatCount="indefinite" accel="2300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animMotion origin="layout" path="M -0.00325 0.01181 L -0.4332 -0.81875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97" y="-41528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ntr" presetSubtype="0" repeatCount="indefinite" fill="hold" grpId="1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accel="23000" fill="hold" grpId="0" nodeType="withEffect">
                                  <p:stCondLst>
                                    <p:cond delay="790"/>
                                  </p:stCondLst>
                                  <p:childTnLst>
                                    <p:animMotion origin="layout" path="M 4.79167E-6 -4.07407E-6 L -0.04114 -1.12986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8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1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0" presetClass="path" presetSubtype="0" repeatCount="indefinite" accel="2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325 0.01181 L 0.23425 -0.9868 " pathEditMode="relative" rAng="0" ptsTypes="AA">
                                      <p:cBhvr>
                                        <p:cTn id="1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-49931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ntr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repeatCount="indefinite" accel="23000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animMotion origin="layout" path="M -0.00325 0.01181 L 0.15313 -1.1993 " pathEditMode="relative" rAng="0" ptsTypes="AA">
                                      <p:cBhvr>
                                        <p:cTn id="1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-605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0" presetClass="entr" presetSubtype="0" repeatCount="indefinite" fill="hold" grpId="1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0" presetClass="path" presetSubtype="0" repeatCount="indefinite" accel="2300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animMotion origin="layout" path="M -0.00325 0.0118 L 0.19675 0.71041 " pathEditMode="relative" rAng="0" ptsTypes="AA">
                                      <p:cBhvr>
                                        <p:cTn id="1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34931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ntr" presetSubtype="0" repeatCount="indefinite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0" presetClass="path" presetSubtype="0" repeatCount="indefinite" accel="2300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animMotion origin="layout" path="M 2.91667E-6 4.81481E-6 L 0.17239 0.77754 " pathEditMode="relative" rAng="0" ptsTypes="AA">
                                      <p:cBhvr>
                                        <p:cTn id="2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3886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10" presetClass="entr" presetSubtype="0" repeatCount="indefinite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0" presetClass="path" presetSubtype="0" repeatCount="indefinite" accel="23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1.04167E-6 -2.59259E-6 L 0.10951 -1.16134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5807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10" presetClass="entr" presetSubtype="0" repeatCount="indefinite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accel="23000" fill="hold" grpId="0" nodeType="withEffect">
                                  <p:stCondLst>
                                    <p:cond delay="860"/>
                                  </p:stCondLst>
                                  <p:childTnLst>
                                    <p:animMotion origin="layout" path="M -1.04167E-6 -2.59259E-6 L 0.01498 -1.1875 " pathEditMode="relative" rAng="0" ptsTypes="AA">
                                      <p:cBhvr>
                                        <p:cTn id="2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" y="-59375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1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0" presetClass="path" presetSubtype="0" repeatCount="indefinite" accel="23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animMotion origin="layout" path="M 2.29167E-6 4.81481E-6 L -0.1513 -1.21389 " pathEditMode="relative" rAng="0" ptsTypes="AA">
                                      <p:cBhvr>
                                        <p:cTn id="2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-60694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0" presetClass="entr" presetSubtype="0" repeatCount="indefinite" fill="hold" grpId="1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3264 L 0.31237 0.78472 " pathEditMode="relative" rAng="0" ptsTypes="AA">
                                      <p:cBhvr>
                                        <p:cTn id="2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40856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7 L -0.1513 0.87939 " pathEditMode="relative" rAng="0" ptsTypes="AA">
                                      <p:cBhvr>
                                        <p:cTn id="23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44213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0" presetClass="path" presetSubtype="0" repeatCount="indefinite" accel="2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0486 L -0.08112 0.92523 " pathEditMode="relative" rAng="0" ptsTypes="AA">
                                      <p:cBhvr>
                                        <p:cTn id="23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9" y="46505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3 -0.00486 L -0.38008 0.75602 " pathEditMode="relative" rAng="0" ptsTypes="AA">
                                      <p:cBhvr>
                                        <p:cTn id="2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38032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10" presetClass="entr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0" presetClass="path" presetSubtype="0" repeatCount="indefinite" accel="2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-0.00486 L -0.33047 0.79699 " pathEditMode="relative" rAng="0" ptsTypes="AA">
                                      <p:cBhvr>
                                        <p:cTn id="24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23" y="40093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013 -0.00486 L -0.51719 0.6801 " pathEditMode="relative" rAng="0" ptsTypes="AA">
                                      <p:cBhvr>
                                        <p:cTn id="25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59" y="34236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10" presetClass="entr" presetSubtype="0" repeatCount="indefinite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0" presetClass="path" presetSubtype="0" repeatCount="indefinite" accel="23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013 -0.00486 L -0.01002 0.66851 " pathEditMode="relative" rAng="0" ptsTypes="AA">
                                      <p:cBhvr>
                                        <p:cTn id="2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33657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3 -0.00487 L 0.072 0.67245 " pathEditMode="relative" rAng="0" ptsTypes="AA">
                                      <p:cBhvr>
                                        <p:cTn id="26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7" y="3386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0" presetClass="entr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0" presetClass="path" presetSubtype="0" repeatCount="indefinite" accel="2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0486 L 0.08906 0.73426 " pathEditMode="relative" rAng="0" ptsTypes="AA">
                                      <p:cBhvr>
                                        <p:cTn id="26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36944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10" presetClass="entr" presetSubtype="0" repeatCount="indefinite" fill="hold" grpId="1" nodeType="withEffect">
                                  <p:stCondLst>
                                    <p:cond delay="99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accel="23000" fill="hold" grpId="0" nodeType="withEffect">
                                  <p:stCondLst>
                                    <p:cond delay="990"/>
                                  </p:stCondLst>
                                  <p:childTnLst>
                                    <p:animMotion origin="layout" path="M -0.00013 -0.00486 L 0.24779 0.59652 " pathEditMode="relative" rAng="0" ptsTypes="AA">
                                      <p:cBhvr>
                                        <p:cTn id="27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30069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1" nodeType="withEffect">
                                  <p:stCondLst>
                                    <p:cond delay="93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0" presetClass="path" presetSubtype="0" repeatCount="indefinite" accel="23000" fill="hold" grpId="0" nodeType="withEffect">
                                  <p:stCondLst>
                                    <p:cond delay="930"/>
                                  </p:stCondLst>
                                  <p:childTnLst>
                                    <p:animMotion origin="layout" path="M -0.00013 -0.00486 L 0.25013 0.4956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25023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6 L 0.29662 0.38935 " pathEditMode="relative" rAng="0" ptsTypes="AA">
                                      <p:cBhvr>
                                        <p:cTn id="28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19699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0.07018 -0.14745 L 0.31667 0.83958 " pathEditMode="relative" rAng="0" ptsTypes="AA">
                                      <p:cBhvr>
                                        <p:cTn id="28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36" y="49352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03502 0.89977 " pathEditMode="relative" rAng="0" ptsTypes="AA">
                                      <p:cBhvr>
                                        <p:cTn id="29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53727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0" presetClass="path" presetSubtype="0" repeatCount="indefinite" accel="23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animMotion origin="layout" path="M -0.10703 -0.22338 L -0.27539 0.83195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52755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10" presetClass="entr" presetSubtype="0" repeatCount="indefinite" fill="hold" grpId="1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accel="23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1.04167E-6 -2.59259E-6 L 0.03568 -1.21898 " pathEditMode="relative" rAng="0" ptsTypes="AA">
                                      <p:cBhvr>
                                        <p:cTn id="30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60949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0" presetClass="entr" presetSubtype="0" repeatCount="indefinite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0" presetClass="path" presetSubtype="0" repeatCount="indefinite" accel="23000" fill="hold" grpId="0" nodeType="withEffect">
                                  <p:stCondLst>
                                    <p:cond delay="1060"/>
                                  </p:stCondLst>
                                  <p:childTnLst>
                                    <p:animMotion origin="layout" path="M -1.04167E-6 -4.07407E-6 L -0.00338 -1.29907 " pathEditMode="relative" rAng="0" ptsTypes="AA">
                                      <p:cBhvr>
                                        <p:cTn id="30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10" presetClass="entr" presetSubtype="0" repeatCount="indefinite" fill="hold" grpId="1" nodeType="withEffect">
                                  <p:stCondLst>
                                    <p:cond delay="106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accel="23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1.11111E-6 L -0.44948 0.88935 " pathEditMode="relative" rAng="0" ptsTypes="AA">
                                      <p:cBhvr>
                                        <p:cTn id="31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74" y="44468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repeatCount="indefinite" accel="2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04167E-6 -3.7037E-6 L 0.14688 -0.87222 L 0.32813 -1.07777 " pathEditMode="relative" rAng="0" ptsTypes="AAA">
                                      <p:cBhvr>
                                        <p:cTn id="3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53889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0" presetClass="entr" presetSubtype="0" repeatCount="indefinite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1.11111E-6 L -0.00339 -1.29907 " pathEditMode="relative" rAng="0" ptsTypes="AA">
                                      <p:cBhvr>
                                        <p:cTn id="31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0" presetClass="path" presetSubtype="0" repeatCount="indefinite" accel="23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Motion origin="layout" path="M -2.5E-6 3.7037E-7 L -0.00338 -1.29907 " pathEditMode="relative" rAng="0" ptsTypes="AA">
                                      <p:cBhvr>
                                        <p:cTn id="3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10" presetClass="entr" presetSubtype="0" repeatCount="indefinite" fill="hold" grpId="1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0" presetClass="path" presetSubtype="0" repeatCount="indefinite" accel="2300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2.5E-6 3.7037E-7 L -0.00338 -1.29907 " pathEditMode="relative" rAng="0" ptsTypes="AA">
                                      <p:cBhvr>
                                        <p:cTn id="3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10" presetClass="entr" presetSubtype="0" repeatCount="indefinite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accel="2300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Motion origin="layout" path="M 3.75E-6 3.33333E-6 L -0.03828 -1.3125 " pathEditMode="relative" rAng="0" ptsTypes="AA">
                                      <p:cBhvr>
                                        <p:cTn id="3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-65625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0" presetClass="entr" presetSubtype="0" repeatCount="indefinite" fill="hold" grpId="1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1.11111E-6 L -0.2694 -1.25579 " pathEditMode="relative" rAng="0" ptsTypes="AA">
                                      <p:cBhvr>
                                        <p:cTn id="3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-62778"/>
                                    </p:animMotion>
                                  </p:childTnLst>
                                </p:cTn>
                              </p:par>
                              <p:par>
                                <p:cTn id="338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accel="23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animMotion origin="layout" path="M 3.75E-6 -1.11111E-6 L -0.33503 -1.20995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8" y="-6048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1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0" presetClass="path" presetSubtype="0" repeatCount="indefinite" accel="2300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animMotion origin="layout" path="M 3.75E-6 -3.33333E-6 L -0.43021 -1.1375 " pathEditMode="relative" rAng="0" ptsTypes="AA">
                                      <p:cBhvr>
                                        <p:cTn id="3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10" y="-56875"/>
                                    </p:animMotion>
                                  </p:childTnLst>
                                </p:cTn>
                              </p:par>
                              <p:par>
                                <p:cTn id="348" presetID="10" presetClass="entr" presetSubtype="0" repeatCount="indefinite" fill="hold" grpId="1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4.44444E-6 L -0.50469 -1.02338 " pathEditMode="relative" rAng="0" ptsTypes="AA">
                                      <p:cBhvr>
                                        <p:cTn id="35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34" y="-51181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0" presetClass="path" presetSubtype="0" repeatCount="indefinite" accel="2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75E-6 2.96296E-6 L -0.54766 -0.97199 " pathEditMode="relative" rAng="0" ptsTypes="AA">
                                      <p:cBhvr>
                                        <p:cTn id="35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3" y="-48611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10" presetClass="entr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0" presetClass="path" presetSubtype="0" repeatCount="indefinite" accel="2300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animMotion origin="layout" path="M 3.75E-6 7.40741E-7 L 0.20859 -1.29352 " pathEditMode="relative" rAng="0" ptsTypes="AA">
                                      <p:cBhvr>
                                        <p:cTn id="36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-64676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10" presetClass="entr" presetSubtype="0" repeatCount="indefinite" fill="hold" grpId="1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3.75E-6 -1.48148E-6 L 0.34075 -1.09514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-54769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accel="2300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animMotion origin="layout" path="M 3.75E-6 -3.7037E-6 L 0.12747 -1.35902 " pathEditMode="relative" rAng="0" ptsTypes="AA">
                                      <p:cBhvr>
                                        <p:cTn id="37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-67940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0" presetClass="entr" presetSubtype="0" repeatCount="indefinite" fill="hold" grpId="1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0" presetClass="path" presetSubtype="0" repeatCount="indefinite" accel="2300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animMotion origin="layout" path="M 4.375E-6 -4.44444E-6 L -0.00339 -1.29907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10" presetClass="entr" presetSubtype="0" repeatCount="indefinite" fill="hold" grpId="1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1.11111E-6 L -0.21914 -1.26644 " pathEditMode="relative" rAng="0" ptsTypes="AA">
                                      <p:cBhvr>
                                        <p:cTn id="38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64" y="-63310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3.75E-6 -1.11111E-6 L -0.16967 -1.31481 " pathEditMode="relative" rAng="0" ptsTypes="AA">
                                      <p:cBhvr>
                                        <p:cTn id="38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65741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3.75E-6 2.22222E-6 L -0.38724 -1.19259 " pathEditMode="relative" rAng="0" ptsTypes="AA">
                                      <p:cBhvr>
                                        <p:cTn id="39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-59630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0.07018 -0.14745 L 0.49844 0.52385 " pathEditMode="relative" rAng="0" ptsTypes="AA">
                                      <p:cBhvr>
                                        <p:cTn id="39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24" y="33565"/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71002 0.49652 " pathEditMode="relative" rAng="0" ptsTypes="AA">
                                      <p:cBhvr>
                                        <p:cTn id="40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53" y="33565"/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76393 0.38495 " pathEditMode="relative" rAng="0" ptsTypes="AA">
                                      <p:cBhvr>
                                        <p:cTn id="40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48" y="27986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accel="23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1.04167E-6 -4.81481E-6 L -0.55065 -0.73726 " pathEditMode="relative" rAng="0" ptsTypes="AA">
                                      <p:cBhvr>
                                        <p:cTn id="41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39" y="-36875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0" presetClass="entr" presetSubtype="0" repeatCount="indefinite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6 L 0.41146 0.7507 " pathEditMode="relative" rAng="0" ptsTypes="AA">
                                      <p:cBhvr>
                                        <p:cTn id="41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37778"/>
                                    </p:animMotion>
                                  </p:childTnLst>
                                </p:cTn>
                              </p:par>
                              <p:par>
                                <p:cTn id="418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9" presetClass="emph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2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9" presetClass="emp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51" grpId="0" animBg="1"/>
      <p:bldP spid="51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7" grpId="2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4" grpId="0" build="allAtOnce"/>
      <p:bldP spid="14" grpI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项目管理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755" y="2007870"/>
            <a:ext cx="9654540" cy="343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63931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统一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JDK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版本为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11.0.1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以上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统一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Eclipse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版本为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4.16.0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以上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2295" y="2132330"/>
            <a:ext cx="6694170" cy="886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需求分析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4" name="图片 13" descr="Untitled Diagram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1565" y="1412240"/>
            <a:ext cx="5467350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225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软件需求规格说明书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0" y="1572895"/>
            <a:ext cx="3022600" cy="4063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772285"/>
            <a:ext cx="3947160" cy="3665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会议记录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----by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陈俊浩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3615" y="942975"/>
            <a:ext cx="5423535" cy="1812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15" y="2759075"/>
            <a:ext cx="5424170" cy="12274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3986530"/>
            <a:ext cx="5424170" cy="14135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785" y="942975"/>
            <a:ext cx="4665980" cy="1061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9850" y="250825"/>
            <a:ext cx="712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需求分析说明书（三）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----by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陈俊浩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942975"/>
            <a:ext cx="5886450" cy="2438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3381375"/>
            <a:ext cx="4646295" cy="3199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10" y="3381375"/>
            <a:ext cx="4369435" cy="3197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9850" y="250825"/>
            <a:ext cx="712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需求分析说明书（四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----by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陈俊浩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942975"/>
            <a:ext cx="4276725" cy="4791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340" y="942975"/>
            <a:ext cx="6400800" cy="222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这里可以写东西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14304"/>
            <a:ext cx="4710747" cy="61291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747" y="3164185"/>
            <a:ext cx="2645393" cy="26893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79916" y="421251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徐煊玮</a:t>
            </a:r>
            <a:endParaRPr lang="zh-CN" altLang="en-US" sz="28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5303913" y="1268759"/>
            <a:ext cx="3780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本周安排的任务是开始使用</a:t>
            </a:r>
            <a:r>
              <a:rPr lang="en-US" altLang="zh-CN" dirty="0"/>
              <a:t>java</a:t>
            </a:r>
            <a:r>
              <a:rPr lang="zh-CN" altLang="en-US" dirty="0"/>
              <a:t>制作界面大概的样本，由于缺乏</a:t>
            </a:r>
            <a:r>
              <a:rPr lang="en-US" altLang="zh-CN" dirty="0"/>
              <a:t>java</a:t>
            </a:r>
            <a:r>
              <a:rPr lang="zh-CN" altLang="en-US" dirty="0"/>
              <a:t>项目的开发经验所以还在学习过程中，暂时制作了简单</a:t>
            </a:r>
            <a:r>
              <a:rPr lang="zh-CN" altLang="en-US"/>
              <a:t>的窗口。后续功能开发还在继续学习准备中。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645,&quot;width&quot;:10905}"/>
</p:tagLst>
</file>

<file path=ppt/tags/tag2.xml><?xml version="1.0" encoding="utf-8"?>
<p:tagLst xmlns:p="http://schemas.openxmlformats.org/presentationml/2006/main">
  <p:tag name="KSO_WM_UNIT_PLACING_PICTURE_USER_VIEWPORT" val="{&quot;height&quot;:9465,&quot;width&quot;:655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WPS 演示</Application>
  <PresentationFormat>宽屏</PresentationFormat>
  <Paragraphs>97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Arial Black</vt:lpstr>
      <vt:lpstr>Roboto Th</vt:lpstr>
      <vt:lpstr>Segoe Print</vt:lpstr>
      <vt:lpstr>汉仪家书简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 wei</dc:creator>
  <cp:lastModifiedBy>Liao</cp:lastModifiedBy>
  <cp:revision>109</cp:revision>
  <dcterms:created xsi:type="dcterms:W3CDTF">2015-05-16T08:40:00Z</dcterms:created>
  <dcterms:modified xsi:type="dcterms:W3CDTF">2021-03-24T17:41:45Z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287433A482D84225AB1E1EABB70596BB</vt:lpwstr>
  </property>
  <property fmtid="{D5CDD505-2E9C-101B-9397-08002B2CF9AE}" pid="3" name="KSOProductBuildVer">
    <vt:lpwstr>2052-11.1.0.10356</vt:lpwstr>
  </property>
</Properties>
</file>